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82" r:id="rId1"/>
  </p:sldMasterIdLst>
  <p:notesMasterIdLst>
    <p:notesMasterId r:id="rId8"/>
  </p:notesMasterIdLst>
  <p:handoutMasterIdLst>
    <p:handoutMasterId r:id="rId9"/>
  </p:handoutMasterIdLst>
  <p:sldIdLst>
    <p:sldId id="1782" r:id="rId2"/>
    <p:sldId id="1784" r:id="rId3"/>
    <p:sldId id="1788" r:id="rId4"/>
    <p:sldId id="1790" r:id="rId5"/>
    <p:sldId id="1787" r:id="rId6"/>
    <p:sldId id="1789" r:id="rId7"/>
  </p:sldIdLst>
  <p:sldSz cx="12193588" cy="6858000"/>
  <p:notesSz cx="6881813" cy="97107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289" userDrawn="1">
          <p15:clr>
            <a:srgbClr val="A4A3A4"/>
          </p15:clr>
        </p15:guide>
        <p15:guide id="3" orient="horz" pos="2160" userDrawn="1">
          <p15:clr>
            <a:srgbClr val="A4A3A4"/>
          </p15:clr>
        </p15:guide>
        <p15:guide id="4" orient="horz" pos="69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31E32"/>
    <a:srgbClr val="D9D9D9"/>
    <a:srgbClr val="F2F2F2"/>
    <a:srgbClr val="FF9933"/>
    <a:srgbClr val="FFFF00"/>
    <a:srgbClr val="F4D976"/>
    <a:srgbClr val="E5FDAF"/>
    <a:srgbClr val="FF99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6416" autoAdjust="0"/>
  </p:normalViewPr>
  <p:slideViewPr>
    <p:cSldViewPr snapToGrid="0" snapToObjects="1">
      <p:cViewPr varScale="1">
        <p:scale>
          <a:sx n="112" d="100"/>
          <a:sy n="112" d="100"/>
        </p:scale>
        <p:origin x="78" y="78"/>
      </p:cViewPr>
      <p:guideLst>
        <p:guide orient="horz" pos="2092"/>
        <p:guide pos="289"/>
        <p:guide orient="horz" pos="2160"/>
        <p:guide orient="horz" pos="696"/>
      </p:guideLst>
    </p:cSldViewPr>
  </p:slideViewPr>
  <p:outlineViewPr>
    <p:cViewPr>
      <p:scale>
        <a:sx n="33" d="100"/>
        <a:sy n="33" d="100"/>
      </p:scale>
      <p:origin x="0" y="-3168"/>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showGuides="1">
      <p:cViewPr varScale="1">
        <p:scale>
          <a:sx n="75" d="100"/>
          <a:sy n="75" d="100"/>
        </p:scale>
        <p:origin x="34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8722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8103" y="0"/>
            <a:ext cx="2982119" cy="487224"/>
          </a:xfrm>
          <a:prstGeom prst="rect">
            <a:avLst/>
          </a:prstGeom>
        </p:spPr>
        <p:txBody>
          <a:bodyPr vert="horz" lIns="91440" tIns="45720" rIns="91440" bIns="45720" rtlCol="0"/>
          <a:lstStyle>
            <a:lvl1pPr algn="r">
              <a:defRPr sz="1200"/>
            </a:lvl1pPr>
          </a:lstStyle>
          <a:p>
            <a:fld id="{DE16520D-27DF-C844-86EE-F8620EEC452B}" type="datetimeFigureOut">
              <a:rPr lang="en-GB" smtClean="0"/>
              <a:t>06/05/2024</a:t>
            </a:fld>
            <a:endParaRPr lang="en-GB"/>
          </a:p>
        </p:txBody>
      </p:sp>
      <p:sp>
        <p:nvSpPr>
          <p:cNvPr id="4" name="Footer Placeholder 3"/>
          <p:cNvSpPr>
            <a:spLocks noGrp="1"/>
          </p:cNvSpPr>
          <p:nvPr>
            <p:ph type="ftr" sz="quarter" idx="2"/>
          </p:nvPr>
        </p:nvSpPr>
        <p:spPr>
          <a:xfrm>
            <a:off x="1" y="9223518"/>
            <a:ext cx="2982119" cy="48722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8103" y="9223518"/>
            <a:ext cx="2982119" cy="487223"/>
          </a:xfrm>
          <a:prstGeom prst="rect">
            <a:avLst/>
          </a:prstGeom>
        </p:spPr>
        <p:txBody>
          <a:bodyPr vert="horz" lIns="91440" tIns="45720" rIns="91440" bIns="45720" rtlCol="0" anchor="b"/>
          <a:lstStyle>
            <a:lvl1pPr algn="r">
              <a:defRPr sz="1200"/>
            </a:lvl1pPr>
          </a:lstStyle>
          <a:p>
            <a:fld id="{3F0824FF-0B26-E745-A9ED-A450E97DE2BE}" type="slidenum">
              <a:rPr lang="en-GB" smtClean="0"/>
              <a:t>‹#›</a:t>
            </a:fld>
            <a:endParaRPr lang="en-GB"/>
          </a:p>
        </p:txBody>
      </p:sp>
    </p:spTree>
    <p:extLst>
      <p:ext uri="{BB962C8B-B14F-4D97-AF65-F5344CB8AC3E}">
        <p14:creationId xmlns:p14="http://schemas.microsoft.com/office/powerpoint/2010/main" val="42479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8722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8103" y="0"/>
            <a:ext cx="2982119" cy="487224"/>
          </a:xfrm>
          <a:prstGeom prst="rect">
            <a:avLst/>
          </a:prstGeom>
        </p:spPr>
        <p:txBody>
          <a:bodyPr vert="horz" lIns="91440" tIns="45720" rIns="91440" bIns="45720" rtlCol="0"/>
          <a:lstStyle>
            <a:lvl1pPr algn="r">
              <a:defRPr sz="1200"/>
            </a:lvl1pPr>
          </a:lstStyle>
          <a:p>
            <a:fld id="{F7CD923D-3EFD-4626-9B9E-C77867E3C6FB}" type="datetimeFigureOut">
              <a:rPr lang="en-GB" smtClean="0"/>
              <a:t>06/05/2024</a:t>
            </a:fld>
            <a:endParaRPr lang="en-GB"/>
          </a:p>
        </p:txBody>
      </p:sp>
      <p:sp>
        <p:nvSpPr>
          <p:cNvPr id="4" name="Slide Image Placeholder 3"/>
          <p:cNvSpPr>
            <a:spLocks noGrp="1" noRot="1" noChangeAspect="1"/>
          </p:cNvSpPr>
          <p:nvPr>
            <p:ph type="sldImg" idx="2"/>
          </p:nvPr>
        </p:nvSpPr>
        <p:spPr>
          <a:xfrm>
            <a:off x="528638" y="1214438"/>
            <a:ext cx="5824537" cy="32766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182" y="4673293"/>
            <a:ext cx="5505450" cy="382360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23518"/>
            <a:ext cx="2982119" cy="48722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8103" y="9223518"/>
            <a:ext cx="2982119" cy="487223"/>
          </a:xfrm>
          <a:prstGeom prst="rect">
            <a:avLst/>
          </a:prstGeom>
        </p:spPr>
        <p:txBody>
          <a:bodyPr vert="horz" lIns="91440" tIns="45720" rIns="91440" bIns="45720" rtlCol="0" anchor="b"/>
          <a:lstStyle>
            <a:lvl1pPr algn="r">
              <a:defRPr sz="1200"/>
            </a:lvl1pPr>
          </a:lstStyle>
          <a:p>
            <a:fld id="{45077810-2BD7-4ABA-AAA4-D93507EF9B39}" type="slidenum">
              <a:rPr lang="en-GB" smtClean="0"/>
              <a:t>‹#›</a:t>
            </a:fld>
            <a:endParaRPr lang="en-GB"/>
          </a:p>
        </p:txBody>
      </p:sp>
    </p:spTree>
    <p:extLst>
      <p:ext uri="{BB962C8B-B14F-4D97-AF65-F5344CB8AC3E}">
        <p14:creationId xmlns:p14="http://schemas.microsoft.com/office/powerpoint/2010/main" val="1122122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32553" y="118155"/>
            <a:ext cx="10862190" cy="691163"/>
          </a:xfrm>
          <a:prstGeom prst="rect">
            <a:avLst/>
          </a:prstGeom>
        </p:spPr>
        <p:txBody>
          <a:bodyPr vert="horz" lIns="91440" tIns="45720" rIns="91440" bIns="45720" rtlCol="0" anchor="ctr">
            <a:normAutofit/>
          </a:bodyPr>
          <a:lstStyle>
            <a:lvl1pPr>
              <a:defRPr sz="3600"/>
            </a:lvl1pPr>
          </a:lstStyle>
          <a:p>
            <a:r>
              <a:rPr lang="en-US" noProof="0"/>
              <a:t>Click to edit Master title style</a:t>
            </a:r>
          </a:p>
        </p:txBody>
      </p:sp>
      <p:sp>
        <p:nvSpPr>
          <p:cNvPr id="7" name="Text Placeholder 2"/>
          <p:cNvSpPr>
            <a:spLocks noGrp="1"/>
          </p:cNvSpPr>
          <p:nvPr>
            <p:ph idx="1" hasCustomPrompt="1"/>
          </p:nvPr>
        </p:nvSpPr>
        <p:spPr>
          <a:xfrm>
            <a:off x="325163" y="1562469"/>
            <a:ext cx="11436569" cy="4603407"/>
          </a:xfrm>
          <a:prstGeom prst="rect">
            <a:avLst/>
          </a:prstGeom>
        </p:spPr>
        <p:txBody>
          <a:bodyPr vert="horz" lIns="91440" tIns="45720" rIns="91440" bIns="45720" rtlCol="0">
            <a:normAutofit/>
          </a:bodyPr>
          <a:lstStyle>
            <a:lvl1pPr marL="304838" indent="-304838">
              <a:buClrTx/>
              <a:buFont typeface="Wingdings" panose="05000000000000000000" pitchFamily="2" charset="2"/>
              <a:buChar char="§"/>
              <a:defRPr sz="1600"/>
            </a:lvl1pPr>
            <a:lvl2pPr marL="914514" indent="-304838">
              <a:buClrTx/>
              <a:buFont typeface="Wingdings" panose="05000000000000000000" pitchFamily="2" charset="2"/>
              <a:buChar char="§"/>
              <a:defRPr sz="1400"/>
            </a:lvl2pPr>
            <a:lvl3pPr marL="1524191" indent="-304838">
              <a:buClrTx/>
              <a:buFont typeface="Wingdings" panose="05000000000000000000" pitchFamily="2" charset="2"/>
              <a:buChar char="§"/>
              <a:defRPr sz="1200"/>
            </a:lvl3pPr>
            <a:lvl4pPr marL="2133867" indent="-304838">
              <a:buClrTx/>
              <a:buFont typeface="Wingdings" panose="05000000000000000000" pitchFamily="2" charset="2"/>
              <a:buChar char="§"/>
              <a:defRPr sz="1050"/>
            </a:lvl4pPr>
            <a:lvl5pPr marL="2743543" indent="-304838">
              <a:buClrTx/>
              <a:buFont typeface="Wingdings" panose="05000000000000000000" pitchFamily="2" charset="2"/>
              <a:buChar char="§"/>
              <a:defRPr sz="105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773455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_Roomy_DA">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332554" y="1300899"/>
            <a:ext cx="11382605" cy="4835949"/>
          </a:xfrm>
          <a:prstGeom prst="rect">
            <a:avLst/>
          </a:prstGeom>
        </p:spPr>
        <p:txBody>
          <a:bodyPr>
            <a:normAutofit/>
          </a:bodyPr>
          <a:lstStyle>
            <a:lvl1pPr marL="304838" indent="-304838">
              <a:buClrTx/>
              <a:buFont typeface="Wingdings" panose="05000000000000000000" pitchFamily="2" charset="2"/>
              <a:buChar char="§"/>
              <a:defRPr sz="1600">
                <a:solidFill>
                  <a:schemeClr val="tx1"/>
                </a:solidFill>
                <a:latin typeface="Avenir Book"/>
              </a:defRPr>
            </a:lvl1pPr>
            <a:lvl2pPr marL="914514" indent="-304838">
              <a:buClrTx/>
              <a:buFont typeface="Wingdings" panose="05000000000000000000" pitchFamily="2" charset="2"/>
              <a:buChar char="§"/>
              <a:defRPr sz="1400">
                <a:solidFill>
                  <a:schemeClr val="tx1"/>
                </a:solidFill>
                <a:latin typeface="Avenir Book"/>
              </a:defRPr>
            </a:lvl2pPr>
            <a:lvl3pPr marL="1524191" indent="-304838">
              <a:buClrTx/>
              <a:buFont typeface="Wingdings" panose="05000000000000000000" pitchFamily="2" charset="2"/>
              <a:buChar char="§"/>
              <a:defRPr sz="1200">
                <a:solidFill>
                  <a:schemeClr val="tx1"/>
                </a:solidFill>
                <a:latin typeface="Avenir Book"/>
              </a:defRPr>
            </a:lvl3pPr>
            <a:lvl4pPr marL="2133867" indent="-304838">
              <a:buClrTx/>
              <a:buFont typeface="Wingdings" panose="05000000000000000000" pitchFamily="2" charset="2"/>
              <a:buChar char="§"/>
              <a:defRPr sz="1050">
                <a:solidFill>
                  <a:schemeClr val="tx1"/>
                </a:solidFill>
                <a:latin typeface="Avenir Book"/>
              </a:defRPr>
            </a:lvl4pPr>
            <a:lvl5pPr marL="2743543" indent="-304838">
              <a:buClrTx/>
              <a:buFont typeface="Wingdings" panose="05000000000000000000" pitchFamily="2" charset="2"/>
              <a:buChar char="§"/>
              <a:defRPr sz="1050">
                <a:solidFill>
                  <a:schemeClr val="tx1"/>
                </a:solidFill>
                <a:latin typeface="Avenir Book"/>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hasCustomPrompt="1"/>
          </p:nvPr>
        </p:nvSpPr>
        <p:spPr>
          <a:xfrm>
            <a:off x="332554" y="149612"/>
            <a:ext cx="10764533" cy="632400"/>
          </a:xfrm>
          <a:prstGeom prst="rect">
            <a:avLst/>
          </a:prstGeom>
        </p:spPr>
        <p:txBody>
          <a:bodyPr>
            <a:normAutofit/>
          </a:bodyPr>
          <a:lstStyle>
            <a:lvl1pPr>
              <a:defRPr sz="3600"/>
            </a:lvl1pPr>
          </a:lstStyle>
          <a:p>
            <a:r>
              <a:rPr lang="en-US" noProof="0"/>
              <a:t>Click to edit Master title style</a:t>
            </a:r>
          </a:p>
        </p:txBody>
      </p:sp>
    </p:spTree>
    <p:extLst>
      <p:ext uri="{BB962C8B-B14F-4D97-AF65-F5344CB8AC3E}">
        <p14:creationId xmlns:p14="http://schemas.microsoft.com/office/powerpoint/2010/main" val="215434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les &amp; Mktg Cover 1">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491844" y="1133962"/>
            <a:ext cx="10409750" cy="1262187"/>
          </a:xfrm>
          <a:prstGeom prst="rect">
            <a:avLst/>
          </a:prstGeom>
        </p:spPr>
        <p:txBody>
          <a:bodyPr anchor="ctr">
            <a:noAutofit/>
          </a:bodyPr>
          <a:lstStyle>
            <a:lvl1pPr algn="r">
              <a:defRPr sz="3600">
                <a:solidFill>
                  <a:schemeClr val="accent2">
                    <a:lumMod val="50000"/>
                  </a:schemeClr>
                </a:solidFill>
              </a:defRPr>
            </a:lvl1pPr>
          </a:lstStyle>
          <a:p>
            <a:r>
              <a:rPr lang="en-US" noProof="0"/>
              <a:t>Click to edit Master title style</a:t>
            </a:r>
          </a:p>
        </p:txBody>
      </p:sp>
      <p:pic>
        <p:nvPicPr>
          <p:cNvPr id="3" name="Picture 12" descr="Imagem relacionada"/>
          <p:cNvPicPr>
            <a:picLocks noChangeAspect="1" noChangeArrowheads="1"/>
          </p:cNvPicPr>
          <p:nvPr userDrawn="1"/>
        </p:nvPicPr>
        <p:blipFill>
          <a:blip r:embed="rId2"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rot="795456">
            <a:off x="10505935" y="3897125"/>
            <a:ext cx="751850" cy="972916"/>
          </a:xfrm>
          <a:prstGeom prst="rect">
            <a:avLst/>
          </a:prstGeom>
          <a:noFill/>
          <a:extLst>
            <a:ext uri="{909E8E84-426E-40DD-AFC4-6F175D3DCCD1}">
              <a14:hiddenFill xmlns:a14="http://schemas.microsoft.com/office/drawing/2010/main">
                <a:solidFill>
                  <a:srgbClr val="FFFFFF"/>
                </a:solidFill>
              </a14:hiddenFill>
            </a:ext>
          </a:extLst>
        </p:spPr>
      </p:pic>
      <p:sp>
        <p:nvSpPr>
          <p:cNvPr id="4" name="Forma livre 3"/>
          <p:cNvSpPr/>
          <p:nvPr userDrawn="1"/>
        </p:nvSpPr>
        <p:spPr>
          <a:xfrm>
            <a:off x="3184917" y="4687410"/>
            <a:ext cx="7617041" cy="1633491"/>
          </a:xfrm>
          <a:custGeom>
            <a:avLst/>
            <a:gdLst>
              <a:gd name="connsiteX0" fmla="*/ 0 w 7617041"/>
              <a:gd name="connsiteY0" fmla="*/ 1633491 h 1633491"/>
              <a:gd name="connsiteX1" fmla="*/ 6285390 w 7617041"/>
              <a:gd name="connsiteY1" fmla="*/ 1322772 h 1633491"/>
              <a:gd name="connsiteX2" fmla="*/ 7617041 w 7617041"/>
              <a:gd name="connsiteY2" fmla="*/ 0 h 1633491"/>
            </a:gdLst>
            <a:ahLst/>
            <a:cxnLst>
              <a:cxn ang="0">
                <a:pos x="connsiteX0" y="connsiteY0"/>
              </a:cxn>
              <a:cxn ang="0">
                <a:pos x="connsiteX1" y="connsiteY1"/>
              </a:cxn>
              <a:cxn ang="0">
                <a:pos x="connsiteX2" y="connsiteY2"/>
              </a:cxn>
            </a:cxnLst>
            <a:rect l="l" t="t" r="r" b="b"/>
            <a:pathLst>
              <a:path w="7617041" h="1633491">
                <a:moveTo>
                  <a:pt x="0" y="1633491"/>
                </a:moveTo>
                <a:cubicBezTo>
                  <a:pt x="2507941" y="1614256"/>
                  <a:pt x="5015883" y="1595021"/>
                  <a:pt x="6285390" y="1322772"/>
                </a:cubicBezTo>
                <a:cubicBezTo>
                  <a:pt x="7554897" y="1050523"/>
                  <a:pt x="7492754" y="426128"/>
                  <a:pt x="7617041" y="0"/>
                </a:cubicBezTo>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Forma livre 4"/>
          <p:cNvSpPr/>
          <p:nvPr userDrawn="1"/>
        </p:nvSpPr>
        <p:spPr>
          <a:xfrm>
            <a:off x="2234926" y="4676313"/>
            <a:ext cx="7617041" cy="1633491"/>
          </a:xfrm>
          <a:custGeom>
            <a:avLst/>
            <a:gdLst>
              <a:gd name="connsiteX0" fmla="*/ 0 w 7617041"/>
              <a:gd name="connsiteY0" fmla="*/ 1633491 h 1633491"/>
              <a:gd name="connsiteX1" fmla="*/ 6285390 w 7617041"/>
              <a:gd name="connsiteY1" fmla="*/ 1322772 h 1633491"/>
              <a:gd name="connsiteX2" fmla="*/ 7617041 w 7617041"/>
              <a:gd name="connsiteY2" fmla="*/ 0 h 1633491"/>
            </a:gdLst>
            <a:ahLst/>
            <a:cxnLst>
              <a:cxn ang="0">
                <a:pos x="connsiteX0" y="connsiteY0"/>
              </a:cxn>
              <a:cxn ang="0">
                <a:pos x="connsiteX1" y="connsiteY1"/>
              </a:cxn>
              <a:cxn ang="0">
                <a:pos x="connsiteX2" y="connsiteY2"/>
              </a:cxn>
            </a:cxnLst>
            <a:rect l="l" t="t" r="r" b="b"/>
            <a:pathLst>
              <a:path w="7617041" h="1633491">
                <a:moveTo>
                  <a:pt x="0" y="1633491"/>
                </a:moveTo>
                <a:cubicBezTo>
                  <a:pt x="2507941" y="1614256"/>
                  <a:pt x="5015883" y="1595021"/>
                  <a:pt x="6285390" y="1322772"/>
                </a:cubicBezTo>
                <a:cubicBezTo>
                  <a:pt x="7554897" y="1050523"/>
                  <a:pt x="7492754" y="426128"/>
                  <a:pt x="7617041" y="0"/>
                </a:cubicBezTo>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Picture 12" descr="Imagem relacionada"/>
          <p:cNvPicPr>
            <a:picLocks noChangeAspect="1" noChangeArrowheads="1"/>
          </p:cNvPicPr>
          <p:nvPr userDrawn="1"/>
        </p:nvPicPr>
        <p:blipFill>
          <a:blip r:embed="rId2"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rot="795456">
            <a:off x="9546162" y="3919086"/>
            <a:ext cx="751850" cy="972916"/>
          </a:xfrm>
          <a:prstGeom prst="rect">
            <a:avLst/>
          </a:prstGeom>
          <a:noFill/>
          <a:extLst>
            <a:ext uri="{909E8E84-426E-40DD-AFC4-6F175D3DCCD1}">
              <a14:hiddenFill xmlns:a14="http://schemas.microsoft.com/office/drawing/2010/main">
                <a:solidFill>
                  <a:srgbClr val="FFFFFF"/>
                </a:solidFill>
              </a14:hiddenFill>
            </a:ext>
          </a:extLst>
        </p:spPr>
      </p:pic>
      <p:sp>
        <p:nvSpPr>
          <p:cNvPr id="7" name="Forma livre 6"/>
          <p:cNvSpPr/>
          <p:nvPr userDrawn="1"/>
        </p:nvSpPr>
        <p:spPr>
          <a:xfrm>
            <a:off x="1811045" y="4677792"/>
            <a:ext cx="6941574" cy="1633491"/>
          </a:xfrm>
          <a:custGeom>
            <a:avLst/>
            <a:gdLst>
              <a:gd name="connsiteX0" fmla="*/ 0 w 7617041"/>
              <a:gd name="connsiteY0" fmla="*/ 1633491 h 1633491"/>
              <a:gd name="connsiteX1" fmla="*/ 6285390 w 7617041"/>
              <a:gd name="connsiteY1" fmla="*/ 1322772 h 1633491"/>
              <a:gd name="connsiteX2" fmla="*/ 7617041 w 7617041"/>
              <a:gd name="connsiteY2" fmla="*/ 0 h 1633491"/>
            </a:gdLst>
            <a:ahLst/>
            <a:cxnLst>
              <a:cxn ang="0">
                <a:pos x="connsiteX0" y="connsiteY0"/>
              </a:cxn>
              <a:cxn ang="0">
                <a:pos x="connsiteX1" y="connsiteY1"/>
              </a:cxn>
              <a:cxn ang="0">
                <a:pos x="connsiteX2" y="connsiteY2"/>
              </a:cxn>
            </a:cxnLst>
            <a:rect l="l" t="t" r="r" b="b"/>
            <a:pathLst>
              <a:path w="7617041" h="1633491">
                <a:moveTo>
                  <a:pt x="0" y="1633491"/>
                </a:moveTo>
                <a:cubicBezTo>
                  <a:pt x="2507941" y="1614256"/>
                  <a:pt x="5015883" y="1595021"/>
                  <a:pt x="6285390" y="1322772"/>
                </a:cubicBezTo>
                <a:cubicBezTo>
                  <a:pt x="7554897" y="1050523"/>
                  <a:pt x="7492754" y="426128"/>
                  <a:pt x="7617041" y="0"/>
                </a:cubicBezTo>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Picture 12" descr="Imagem relacionada"/>
          <p:cNvPicPr>
            <a:picLocks noChangeAspect="1" noChangeArrowheads="1"/>
          </p:cNvPicPr>
          <p:nvPr userDrawn="1"/>
        </p:nvPicPr>
        <p:blipFill>
          <a:blip r:embed="rId2"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rot="795456">
            <a:off x="8446814" y="3920565"/>
            <a:ext cx="751850" cy="972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525301"/>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5740573"/>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32554" y="163466"/>
            <a:ext cx="10773412" cy="604692"/>
          </a:xfrm>
          <a:prstGeom prst="rect">
            <a:avLst/>
          </a:prstGeom>
        </p:spPr>
        <p:txBody>
          <a:bodyPr>
            <a:normAutofit/>
          </a:bodyPr>
          <a:lstStyle>
            <a:lvl1pPr>
              <a:defRPr sz="3600"/>
            </a:lvl1pPr>
          </a:lstStyle>
          <a:p>
            <a:r>
              <a:rPr lang="en-US" noProof="0"/>
              <a:t>Click to edit Master title style</a:t>
            </a:r>
          </a:p>
        </p:txBody>
      </p:sp>
    </p:spTree>
    <p:extLst>
      <p:ext uri="{BB962C8B-B14F-4D97-AF65-F5344CB8AC3E}">
        <p14:creationId xmlns:p14="http://schemas.microsoft.com/office/powerpoint/2010/main" val="193875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2554" y="118155"/>
            <a:ext cx="10082194" cy="6911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325163" y="1150917"/>
            <a:ext cx="11436568" cy="4628446"/>
          </a:xfrm>
          <a:prstGeom prst="rect">
            <a:avLst/>
          </a:prstGeom>
        </p:spPr>
        <p:txBody>
          <a:bodyPr vert="horz" lIns="91440" tIns="45720" rIns="91440" bIns="45720" rtlCol="0">
            <a:normAutofit/>
          </a:bodyPr>
          <a:lstStyle/>
          <a:p>
            <a:pPr marL="304838" marR="0" lvl="0" indent="-304838" algn="l" defTabSz="1219352" rtl="0" eaLnBrk="1" fontAlgn="auto" latinLnBrk="0" hangingPunct="1">
              <a:lnSpc>
                <a:spcPct val="90000"/>
              </a:lnSpc>
              <a:spcBef>
                <a:spcPts val="1334"/>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Calibri" panose="020F0502020204030204" pitchFamily="34" charset="0"/>
                <a:ea typeface="Verdana" panose="020B0604030504040204" pitchFamily="34" charset="0"/>
                <a:cs typeface="Verdana" panose="020B0604030504040204" pitchFamily="34" charset="0"/>
              </a:rPr>
              <a:t>Edit Master text styles</a:t>
            </a:r>
          </a:p>
          <a:p>
            <a:pPr marL="914514" marR="0" lvl="1" indent="-304838" algn="l" defTabSz="1219352" rtl="0" eaLnBrk="1" fontAlgn="auto" latinLnBrk="0" hangingPunct="1">
              <a:lnSpc>
                <a:spcPct val="90000"/>
              </a:lnSpc>
              <a:spcBef>
                <a:spcPts val="667"/>
              </a:spcBef>
              <a:spcAft>
                <a:spcPts val="0"/>
              </a:spcAft>
              <a:buClrTx/>
              <a:buSzTx/>
              <a:buFont typeface="Arial" panose="020B0604020202020204" pitchFamily="34" charset="0"/>
              <a:buChar char="•"/>
              <a:tabLst/>
              <a:defRPr/>
            </a:pPr>
            <a:r>
              <a:rPr kumimoji="0" lang="en-US" sz="2134" b="0" i="0" u="none" strike="noStrike" kern="1200" cap="none" spc="0" normalizeH="0" baseline="0" noProof="0">
                <a:ln>
                  <a:noFill/>
                </a:ln>
                <a:solidFill>
                  <a:srgbClr val="000000"/>
                </a:solidFill>
                <a:effectLst/>
                <a:uLnTx/>
                <a:uFillTx/>
                <a:latin typeface="Calibri" panose="020F0502020204030204" pitchFamily="34" charset="0"/>
                <a:ea typeface="Verdana" panose="020B0604030504040204" pitchFamily="34" charset="0"/>
                <a:cs typeface="Verdana" panose="020B0604030504040204" pitchFamily="34" charset="0"/>
              </a:rPr>
              <a:t>Second level</a:t>
            </a:r>
          </a:p>
          <a:p>
            <a:pPr marL="1524191" marR="0" lvl="2" indent="-304838" algn="l" defTabSz="1219352" rtl="0" eaLnBrk="1" fontAlgn="auto" latinLnBrk="0" hangingPunct="1">
              <a:lnSpc>
                <a:spcPct val="90000"/>
              </a:lnSpc>
              <a:spcBef>
                <a:spcPts val="667"/>
              </a:spcBef>
              <a:spcAft>
                <a:spcPts val="0"/>
              </a:spcAft>
              <a:buClrTx/>
              <a:buSzTx/>
              <a:buFont typeface="Arial" panose="020B0604020202020204" pitchFamily="34" charset="0"/>
              <a:buChar char="•"/>
              <a:tabLst/>
              <a:defRPr/>
            </a:pPr>
            <a:r>
              <a:rPr kumimoji="0" lang="en-US" sz="1867" b="0" i="0" u="none" strike="noStrike" kern="1200" cap="none" spc="0" normalizeH="0" baseline="0" noProof="0">
                <a:ln>
                  <a:noFill/>
                </a:ln>
                <a:solidFill>
                  <a:srgbClr val="000000"/>
                </a:solidFill>
                <a:effectLst/>
                <a:uLnTx/>
                <a:uFillTx/>
                <a:latin typeface="Calibri" panose="020F0502020204030204" pitchFamily="34" charset="0"/>
                <a:ea typeface="Verdana" panose="020B0604030504040204" pitchFamily="34" charset="0"/>
                <a:cs typeface="Verdana" panose="020B0604030504040204" pitchFamily="34" charset="0"/>
              </a:rPr>
              <a:t>Third level</a:t>
            </a:r>
          </a:p>
          <a:p>
            <a:pPr marL="2133867" marR="0" lvl="3" indent="-304838" algn="l" defTabSz="1219352" rtl="0" eaLnBrk="1" fontAlgn="auto" latinLnBrk="0" hangingPunct="1">
              <a:lnSpc>
                <a:spcPct val="90000"/>
              </a:lnSpc>
              <a:spcBef>
                <a:spcPts val="667"/>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Verdana" panose="020B0604030504040204" pitchFamily="34" charset="0"/>
                <a:cs typeface="Verdana" panose="020B0604030504040204" pitchFamily="34" charset="0"/>
              </a:rPr>
              <a:t>Fourth level</a:t>
            </a:r>
          </a:p>
          <a:p>
            <a:pPr marL="2743543" marR="0" lvl="4" indent="-304838" algn="l" defTabSz="1219352" rtl="0" eaLnBrk="1" fontAlgn="auto" latinLnBrk="0" hangingPunct="1">
              <a:lnSpc>
                <a:spcPct val="90000"/>
              </a:lnSpc>
              <a:spcBef>
                <a:spcPts val="667"/>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000000"/>
                </a:solidFill>
                <a:effectLst/>
                <a:uLnTx/>
                <a:uFillTx/>
                <a:latin typeface="Calibri" panose="020F0502020204030204" pitchFamily="34" charset="0"/>
                <a:ea typeface="Verdana" panose="020B0604030504040204" pitchFamily="34" charset="0"/>
                <a:cs typeface="Verdana" panose="020B0604030504040204" pitchFamily="34" charset="0"/>
              </a:rPr>
              <a:t>Fifth level</a:t>
            </a:r>
          </a:p>
        </p:txBody>
      </p:sp>
      <p:sp>
        <p:nvSpPr>
          <p:cNvPr id="6" name="Retângulo 5"/>
          <p:cNvSpPr/>
          <p:nvPr userDrawn="1"/>
        </p:nvSpPr>
        <p:spPr>
          <a:xfrm>
            <a:off x="1802167" y="6508376"/>
            <a:ext cx="10391421" cy="349624"/>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50" noProof="0">
                <a:latin typeface="Avenir Book" panose="02000503020000020003" pitchFamily="2" charset="0"/>
              </a:rPr>
              <a:t>AOPA Brasil – Associação de Pilotos e Proprietários de Aeronaves – May, 2024</a:t>
            </a:r>
            <a:r>
              <a:rPr lang="en-US" sz="1050" baseline="0" noProof="0">
                <a:latin typeface="Avenir Book" panose="02000503020000020003" pitchFamily="2" charset="0"/>
              </a:rPr>
              <a:t>                                                        </a:t>
            </a:r>
            <a:r>
              <a:rPr lang="en-US" sz="1050" noProof="0">
                <a:latin typeface="Avenir Book" panose="02000503020000020003" pitchFamily="2" charset="0"/>
              </a:rPr>
              <a:t>P. </a:t>
            </a:r>
            <a:fld id="{F198B75C-32E4-4744-B244-AE276B6054F0}" type="slidenum">
              <a:rPr lang="en-US" sz="1050" noProof="0" smtClean="0">
                <a:latin typeface="Avenir Book" panose="02000503020000020003" pitchFamily="2" charset="0"/>
              </a:rPr>
              <a:pPr algn="r"/>
              <a:t>‹#›</a:t>
            </a:fld>
            <a:endParaRPr lang="en-US" sz="1050" noProof="0">
              <a:latin typeface="Avenir Book" panose="02000503020000020003" pitchFamily="2" charset="0"/>
            </a:endParaRPr>
          </a:p>
        </p:txBody>
      </p:sp>
      <p:cxnSp>
        <p:nvCxnSpPr>
          <p:cNvPr id="8" name="Conector reto 7"/>
          <p:cNvCxnSpPr/>
          <p:nvPr userDrawn="1"/>
        </p:nvCxnSpPr>
        <p:spPr>
          <a:xfrm>
            <a:off x="9703293" y="976544"/>
            <a:ext cx="2503501"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7" name="Imagem 16"/>
          <p:cNvPicPr>
            <a:picLocks noChangeAspect="1"/>
          </p:cNvPicPr>
          <p:nvPr userDrawn="1"/>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rot="4195348">
            <a:off x="18353384" y="8676570"/>
            <a:ext cx="52134" cy="50014"/>
          </a:xfrm>
          <a:prstGeom prst="rect">
            <a:avLst/>
          </a:prstGeom>
        </p:spPr>
      </p:pic>
      <p:pic>
        <p:nvPicPr>
          <p:cNvPr id="23" name="Picture 2" descr="Resultado de imagem para bandeira brasileira"/>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5762" y="6426104"/>
            <a:ext cx="539514" cy="3776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 - "/>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0663108" y="282587"/>
            <a:ext cx="1365108" cy="417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175587"/>
      </p:ext>
    </p:extLst>
  </p:cSld>
  <p:clrMap bg1="lt1" tx1="dk1" bg2="lt2" tx2="dk2" accent1="accent1" accent2="accent2" accent3="accent3" accent4="accent4" accent5="accent5" accent6="accent6" hlink="hlink" folHlink="folHlink"/>
  <p:sldLayoutIdLst>
    <p:sldLayoutId id="2147483783" r:id="rId1"/>
    <p:sldLayoutId id="2147483805" r:id="rId2"/>
    <p:sldLayoutId id="2147483784" r:id="rId3"/>
    <p:sldLayoutId id="2147483788" r:id="rId4"/>
    <p:sldLayoutId id="2147483789" r:id="rId5"/>
  </p:sldLayoutIdLst>
  <p:hf sldNum="0" hdr="0" dt="0"/>
  <p:txStyles>
    <p:titleStyle>
      <a:lvl1pPr algn="l" defTabSz="1219352" rtl="0" eaLnBrk="1" latinLnBrk="0" hangingPunct="1">
        <a:lnSpc>
          <a:spcPct val="90000"/>
        </a:lnSpc>
        <a:spcBef>
          <a:spcPct val="0"/>
        </a:spcBef>
        <a:buNone/>
        <a:defRPr sz="2800" b="0" i="0" kern="1200">
          <a:solidFill>
            <a:schemeClr val="accent2">
              <a:lumMod val="50000"/>
            </a:schemeClr>
          </a:solidFill>
          <a:latin typeface="Avenir Heavy" panose="020B0703020203020204" pitchFamily="34" charset="0"/>
          <a:ea typeface="+mj-ea"/>
          <a:cs typeface="+mj-cs"/>
        </a:defRPr>
      </a:lvl1pPr>
    </p:titleStyle>
    <p:bodyStyle>
      <a:lvl1pPr marL="304838" marR="0" indent="-304838" algn="just" defTabSz="1219352" rtl="0" eaLnBrk="1" fontAlgn="auto" latinLnBrk="0" hangingPunct="1">
        <a:lnSpc>
          <a:spcPct val="90000"/>
        </a:lnSpc>
        <a:spcBef>
          <a:spcPts val="1334"/>
        </a:spcBef>
        <a:spcAft>
          <a:spcPts val="0"/>
        </a:spcAft>
        <a:buClrTx/>
        <a:buSzTx/>
        <a:buFont typeface="Arial" panose="020B0604020202020204" pitchFamily="34" charset="0"/>
        <a:buChar char="•"/>
        <a:tabLst/>
        <a:defRPr sz="20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1pPr>
      <a:lvl2pPr marL="914514"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20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2pPr>
      <a:lvl3pPr marL="1524191"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18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3pPr>
      <a:lvl4pPr marL="2133867"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14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4pPr>
      <a:lvl5pPr marL="2743543"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14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5pPr>
      <a:lvl6pPr marL="3353219"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895"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2572"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2248"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352" rtl="0" eaLnBrk="1" latinLnBrk="0" hangingPunct="1">
        <a:defRPr sz="2400" kern="1200">
          <a:solidFill>
            <a:schemeClr val="tx1"/>
          </a:solidFill>
          <a:latin typeface="+mn-lt"/>
          <a:ea typeface="+mn-ea"/>
          <a:cs typeface="+mn-cs"/>
        </a:defRPr>
      </a:lvl1pPr>
      <a:lvl2pPr marL="609676" algn="l" defTabSz="1219352" rtl="0" eaLnBrk="1" latinLnBrk="0" hangingPunct="1">
        <a:defRPr sz="2400" kern="1200">
          <a:solidFill>
            <a:schemeClr val="tx1"/>
          </a:solidFill>
          <a:latin typeface="+mn-lt"/>
          <a:ea typeface="+mn-ea"/>
          <a:cs typeface="+mn-cs"/>
        </a:defRPr>
      </a:lvl2pPr>
      <a:lvl3pPr marL="1219352" algn="l" defTabSz="1219352" rtl="0" eaLnBrk="1" latinLnBrk="0" hangingPunct="1">
        <a:defRPr sz="2400" kern="1200">
          <a:solidFill>
            <a:schemeClr val="tx1"/>
          </a:solidFill>
          <a:latin typeface="+mn-lt"/>
          <a:ea typeface="+mn-ea"/>
          <a:cs typeface="+mn-cs"/>
        </a:defRPr>
      </a:lvl3pPr>
      <a:lvl4pPr marL="1829029" algn="l" defTabSz="1219352" rtl="0" eaLnBrk="1" latinLnBrk="0" hangingPunct="1">
        <a:defRPr sz="2400" kern="1200">
          <a:solidFill>
            <a:schemeClr val="tx1"/>
          </a:solidFill>
          <a:latin typeface="+mn-lt"/>
          <a:ea typeface="+mn-ea"/>
          <a:cs typeface="+mn-cs"/>
        </a:defRPr>
      </a:lvl4pPr>
      <a:lvl5pPr marL="2438705" algn="l" defTabSz="1219352" rtl="0" eaLnBrk="1" latinLnBrk="0" hangingPunct="1">
        <a:defRPr sz="2400" kern="1200">
          <a:solidFill>
            <a:schemeClr val="tx1"/>
          </a:solidFill>
          <a:latin typeface="+mn-lt"/>
          <a:ea typeface="+mn-ea"/>
          <a:cs typeface="+mn-cs"/>
        </a:defRPr>
      </a:lvl5pPr>
      <a:lvl6pPr marL="3048381" algn="l" defTabSz="1219352" rtl="0" eaLnBrk="1" latinLnBrk="0" hangingPunct="1">
        <a:defRPr sz="2400" kern="1200">
          <a:solidFill>
            <a:schemeClr val="tx1"/>
          </a:solidFill>
          <a:latin typeface="+mn-lt"/>
          <a:ea typeface="+mn-ea"/>
          <a:cs typeface="+mn-cs"/>
        </a:defRPr>
      </a:lvl6pPr>
      <a:lvl7pPr marL="3658057" algn="l" defTabSz="1219352" rtl="0" eaLnBrk="1" latinLnBrk="0" hangingPunct="1">
        <a:defRPr sz="2400" kern="1200">
          <a:solidFill>
            <a:schemeClr val="tx1"/>
          </a:solidFill>
          <a:latin typeface="+mn-lt"/>
          <a:ea typeface="+mn-ea"/>
          <a:cs typeface="+mn-cs"/>
        </a:defRPr>
      </a:lvl7pPr>
      <a:lvl8pPr marL="4267733" algn="l" defTabSz="1219352" rtl="0" eaLnBrk="1" latinLnBrk="0" hangingPunct="1">
        <a:defRPr sz="2400" kern="1200">
          <a:solidFill>
            <a:schemeClr val="tx1"/>
          </a:solidFill>
          <a:latin typeface="+mn-lt"/>
          <a:ea typeface="+mn-ea"/>
          <a:cs typeface="+mn-cs"/>
        </a:defRPr>
      </a:lvl8pPr>
      <a:lvl9pPr marL="4877410" algn="l" defTabSz="1219352"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userDrawn="1">
          <p15:clr>
            <a:srgbClr val="F26B43"/>
          </p15:clr>
        </p15:guide>
        <p15:guide id="2" pos="301" userDrawn="1">
          <p15:clr>
            <a:srgbClr val="F26B43"/>
          </p15:clr>
        </p15:guide>
        <p15:guide id="3" pos="7409" userDrawn="1">
          <p15:clr>
            <a:srgbClr val="F26B43"/>
          </p15:clr>
        </p15:guide>
        <p15:guide id="4" pos="384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a:t>AOPA Brasil: a brief overview</a:t>
            </a:r>
          </a:p>
        </p:txBody>
      </p:sp>
    </p:spTree>
    <p:extLst>
      <p:ext uri="{BB962C8B-B14F-4D97-AF65-F5344CB8AC3E}">
        <p14:creationId xmlns:p14="http://schemas.microsoft.com/office/powerpoint/2010/main" val="110702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n-US" dirty="0"/>
              <a:t>AOPA Brasil at a glance</a:t>
            </a:r>
          </a:p>
        </p:txBody>
      </p:sp>
      <p:sp>
        <p:nvSpPr>
          <p:cNvPr id="12" name="Retângulo 11"/>
          <p:cNvSpPr/>
          <p:nvPr/>
        </p:nvSpPr>
        <p:spPr>
          <a:xfrm>
            <a:off x="439700" y="1652439"/>
            <a:ext cx="10559119" cy="3724096"/>
          </a:xfrm>
          <a:prstGeom prst="rect">
            <a:avLst/>
          </a:prstGeom>
        </p:spPr>
        <p:txBody>
          <a:bodyPr wrap="square">
            <a:spAutoFit/>
          </a:bodyPr>
          <a:lstStyle/>
          <a:p>
            <a:pPr marL="285750" indent="-285750" fontAlgn="base">
              <a:buFont typeface="Wingdings" panose="05000000000000000000" pitchFamily="2" charset="2"/>
              <a:buChar char="§"/>
            </a:pPr>
            <a:r>
              <a:rPr lang="en-US" dirty="0">
                <a:solidFill>
                  <a:srgbClr val="0A0541"/>
                </a:solidFill>
                <a:latin typeface="Dosis"/>
              </a:rPr>
              <a:t>Founded in 1972, part of IAOPA - International Council of Pilots and Aircraft Owners Associations almost since the same time. Today we have almost affiliated 200 members. Our job is 100% voluntary.</a:t>
            </a:r>
          </a:p>
          <a:p>
            <a:pPr fontAlgn="base"/>
            <a:endParaRPr lang="en-US" dirty="0">
              <a:solidFill>
                <a:srgbClr val="0A0541"/>
              </a:solidFill>
              <a:latin typeface="Dosis"/>
            </a:endParaRPr>
          </a:p>
          <a:p>
            <a:pPr marL="285750" indent="-285750" fontAlgn="base">
              <a:buFont typeface="Wingdings" panose="05000000000000000000" pitchFamily="2" charset="2"/>
              <a:buChar char="§"/>
            </a:pPr>
            <a:r>
              <a:rPr lang="en-US" dirty="0">
                <a:solidFill>
                  <a:srgbClr val="0A0541"/>
                </a:solidFill>
                <a:latin typeface="Dosis"/>
              </a:rPr>
              <a:t>As almost all of us here in this meeting, our work is driven to keep and to develop the general aviation as a core component of the Brazilian aviation system. </a:t>
            </a:r>
          </a:p>
          <a:p>
            <a:pPr marL="285750" indent="-285750" fontAlgn="base">
              <a:buFont typeface="Wingdings" panose="05000000000000000000" pitchFamily="2" charset="2"/>
              <a:buChar char="§"/>
            </a:pPr>
            <a:endParaRPr lang="en-US" dirty="0">
              <a:solidFill>
                <a:srgbClr val="0A0541"/>
              </a:solidFill>
              <a:latin typeface="Dosis"/>
            </a:endParaRPr>
          </a:p>
          <a:p>
            <a:pPr marL="742950" lvl="1" indent="-285750" fontAlgn="base">
              <a:buFont typeface="Wingdings" panose="05000000000000000000" pitchFamily="2" charset="2"/>
              <a:buChar char="§"/>
            </a:pPr>
            <a:r>
              <a:rPr lang="en-US" sz="1600" dirty="0">
                <a:solidFill>
                  <a:srgbClr val="0A0541"/>
                </a:solidFill>
                <a:latin typeface="Dosis"/>
              </a:rPr>
              <a:t>For decades we keep and work to flourish our relationship in all most relevant local aviation stakeholders, including but not limited to ANAC (National Civil Aviation Agency) Board, Brazilian Airspace Control Planning Group, being one of the founders of BGAST (Brazilian General Aviation Safety Team).</a:t>
            </a:r>
            <a:endParaRPr lang="pt-BR" sz="1600" dirty="0">
              <a:solidFill>
                <a:srgbClr val="0A0541"/>
              </a:solidFill>
              <a:latin typeface="Dosis"/>
            </a:endParaRPr>
          </a:p>
          <a:p>
            <a:pPr marL="742950" lvl="1" indent="-285750" fontAlgn="base">
              <a:buFont typeface="Wingdings" panose="05000000000000000000" pitchFamily="2" charset="2"/>
              <a:buChar char="§"/>
            </a:pPr>
            <a:endParaRPr lang="en-US" sz="1600" dirty="0">
              <a:solidFill>
                <a:srgbClr val="0A0541"/>
              </a:solidFill>
              <a:latin typeface="Dosis"/>
            </a:endParaRPr>
          </a:p>
          <a:p>
            <a:pPr marL="742950" lvl="1" indent="-285750" fontAlgn="base">
              <a:buFont typeface="Wingdings" panose="05000000000000000000" pitchFamily="2" charset="2"/>
              <a:buChar char="§"/>
            </a:pPr>
            <a:r>
              <a:rPr lang="en-US" sz="1600" dirty="0">
                <a:solidFill>
                  <a:srgbClr val="0A0541"/>
                </a:solidFill>
                <a:latin typeface="Dosis"/>
              </a:rPr>
              <a:t>Acting through political and technical reputation built along the last decades, we are continuously working in airspace rules, airports, pilots' licenses and qualifications, operating regulations, customs, taxes and fees policies, aeronautical certification, meteorology and navigation equipment requirements for aircrafts under our Part 91 environment.</a:t>
            </a:r>
            <a:endParaRPr lang="pt-BR" sz="1600" b="0" i="0" dirty="0">
              <a:solidFill>
                <a:srgbClr val="0A0541"/>
              </a:solidFill>
              <a:effectLst/>
              <a:latin typeface="Dosis"/>
            </a:endParaRPr>
          </a:p>
        </p:txBody>
      </p:sp>
    </p:spTree>
    <p:extLst>
      <p:ext uri="{BB962C8B-B14F-4D97-AF65-F5344CB8AC3E}">
        <p14:creationId xmlns:p14="http://schemas.microsoft.com/office/powerpoint/2010/main" val="62338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osmonauta Russo mostra Brasil visto do Espaço no Dia da Independência -  Olhar Digital">
            <a:extLst>
              <a:ext uri="{FF2B5EF4-FFF2-40B4-BE49-F238E27FC236}">
                <a16:creationId xmlns:a16="http://schemas.microsoft.com/office/drawing/2014/main" id="{F03ABC75-911A-4E7B-9B5B-67F31C251E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3" y="0"/>
            <a:ext cx="1220284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2">
            <a:extLst>
              <a:ext uri="{FF2B5EF4-FFF2-40B4-BE49-F238E27FC236}">
                <a16:creationId xmlns:a16="http://schemas.microsoft.com/office/drawing/2014/main" id="{EC6F89C4-AD7E-4D6B-8326-AFE136FB3E16}"/>
              </a:ext>
            </a:extLst>
          </p:cNvPr>
          <p:cNvSpPr>
            <a:spLocks noGrp="1"/>
          </p:cNvSpPr>
          <p:nvPr>
            <p:ph type="title"/>
          </p:nvPr>
        </p:nvSpPr>
        <p:spPr/>
        <p:txBody>
          <a:bodyPr/>
          <a:lstStyle/>
          <a:p>
            <a:r>
              <a:rPr lang="en-US" dirty="0">
                <a:solidFill>
                  <a:schemeClr val="bg1"/>
                </a:solidFill>
              </a:rPr>
              <a:t>Brazilian Aviation in Figures</a:t>
            </a:r>
          </a:p>
        </p:txBody>
      </p:sp>
      <p:sp>
        <p:nvSpPr>
          <p:cNvPr id="4" name="Espaço Reservado para Conteúdo 3">
            <a:extLst>
              <a:ext uri="{FF2B5EF4-FFF2-40B4-BE49-F238E27FC236}">
                <a16:creationId xmlns:a16="http://schemas.microsoft.com/office/drawing/2014/main" id="{8D12ADC9-1916-4559-B956-9E28E533387D}"/>
              </a:ext>
            </a:extLst>
          </p:cNvPr>
          <p:cNvSpPr>
            <a:spLocks noGrp="1"/>
          </p:cNvSpPr>
          <p:nvPr>
            <p:ph idx="1"/>
          </p:nvPr>
        </p:nvSpPr>
        <p:spPr>
          <a:xfrm>
            <a:off x="325164" y="1562469"/>
            <a:ext cx="3323472" cy="4603407"/>
          </a:xfrm>
          <a:noFill/>
        </p:spPr>
        <p:txBody>
          <a:bodyPr/>
          <a:lstStyle/>
          <a:p>
            <a:pPr algn="l"/>
            <a:r>
              <a:rPr lang="en-US" dirty="0">
                <a:solidFill>
                  <a:schemeClr val="bg1"/>
                </a:solidFill>
              </a:rPr>
              <a:t>Almost 2.500 airfields, ~140 of them served by regular commercial flights</a:t>
            </a:r>
          </a:p>
          <a:p>
            <a:pPr algn="l"/>
            <a:r>
              <a:rPr lang="en-US" dirty="0">
                <a:solidFill>
                  <a:schemeClr val="bg1"/>
                </a:solidFill>
              </a:rPr>
              <a:t>Currently, around 10k airworthy aircrafts, 450 flying under Part 121, all the others under Part 135 and Part 91</a:t>
            </a:r>
          </a:p>
          <a:p>
            <a:pPr algn="l"/>
            <a:r>
              <a:rPr lang="en-US" dirty="0">
                <a:solidFill>
                  <a:schemeClr val="bg1"/>
                </a:solidFill>
              </a:rPr>
              <a:t>Out of 9,5k airworthy aircrafts, we find:</a:t>
            </a:r>
          </a:p>
          <a:p>
            <a:pPr lvl="1" algn="l"/>
            <a:r>
              <a:rPr lang="en-US" dirty="0">
                <a:solidFill>
                  <a:schemeClr val="bg1"/>
                </a:solidFill>
              </a:rPr>
              <a:t>~ 4k piston single engine</a:t>
            </a:r>
          </a:p>
          <a:p>
            <a:pPr lvl="1" algn="l"/>
            <a:r>
              <a:rPr lang="en-US" dirty="0">
                <a:solidFill>
                  <a:schemeClr val="bg1"/>
                </a:solidFill>
              </a:rPr>
              <a:t>~ 0,5k piston single turboprop</a:t>
            </a:r>
          </a:p>
          <a:p>
            <a:pPr lvl="1" algn="l"/>
            <a:r>
              <a:rPr lang="en-US" dirty="0">
                <a:solidFill>
                  <a:schemeClr val="bg1"/>
                </a:solidFill>
              </a:rPr>
              <a:t>~ 0,5k twin piston engine</a:t>
            </a:r>
          </a:p>
          <a:p>
            <a:pPr lvl="1" algn="l"/>
            <a:r>
              <a:rPr lang="en-US" dirty="0">
                <a:solidFill>
                  <a:schemeClr val="bg1"/>
                </a:solidFill>
              </a:rPr>
              <a:t>~ 1k twin turboprop</a:t>
            </a:r>
          </a:p>
          <a:p>
            <a:pPr lvl="1" algn="l"/>
            <a:r>
              <a:rPr lang="en-US" dirty="0">
                <a:solidFill>
                  <a:schemeClr val="bg1"/>
                </a:solidFill>
              </a:rPr>
              <a:t>~ 1,5k jets</a:t>
            </a:r>
          </a:p>
          <a:p>
            <a:pPr lvl="1" algn="l"/>
            <a:r>
              <a:rPr lang="en-US" dirty="0">
                <a:solidFill>
                  <a:schemeClr val="bg1"/>
                </a:solidFill>
              </a:rPr>
              <a:t>~ 2k helicopters</a:t>
            </a:r>
          </a:p>
          <a:p>
            <a:pPr algn="l"/>
            <a:r>
              <a:rPr lang="en-US" dirty="0">
                <a:solidFill>
                  <a:schemeClr val="bg1"/>
                </a:solidFill>
              </a:rPr>
              <a:t>30k pilots</a:t>
            </a:r>
          </a:p>
          <a:p>
            <a:pPr algn="l"/>
            <a:endParaRPr lang="en-US" dirty="0">
              <a:solidFill>
                <a:schemeClr val="bg1"/>
              </a:solidFill>
            </a:endParaRPr>
          </a:p>
        </p:txBody>
      </p:sp>
      <p:pic>
        <p:nvPicPr>
          <p:cNvPr id="8" name="Picture 2" descr=" - ">
            <a:extLst>
              <a:ext uri="{FF2B5EF4-FFF2-40B4-BE49-F238E27FC236}">
                <a16:creationId xmlns:a16="http://schemas.microsoft.com/office/drawing/2014/main" id="{251D9897-2454-4A45-A048-CF99DBEEFB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0240" y="1035892"/>
            <a:ext cx="3445317" cy="1053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94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a:extLst>
              <a:ext uri="{FF2B5EF4-FFF2-40B4-BE49-F238E27FC236}">
                <a16:creationId xmlns:a16="http://schemas.microsoft.com/office/drawing/2014/main" id="{A6D0D564-6FEA-4776-8749-DDD15DF6F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528" y="1022785"/>
            <a:ext cx="4950759" cy="4812429"/>
          </a:xfrm>
          <a:prstGeom prst="rect">
            <a:avLst/>
          </a:prstGeom>
          <a:noFill/>
          <a:extLst>
            <a:ext uri="{909E8E84-426E-40DD-AFC4-6F175D3DCCD1}">
              <a14:hiddenFill xmlns:a14="http://schemas.microsoft.com/office/drawing/2010/main">
                <a:solidFill>
                  <a:srgbClr val="FFFFFF"/>
                </a:solidFill>
              </a14:hiddenFill>
            </a:ext>
          </a:extLst>
        </p:spPr>
      </p:pic>
      <p:sp>
        <p:nvSpPr>
          <p:cNvPr id="5" name="Espaço Reservado para Conteúdo 3">
            <a:extLst>
              <a:ext uri="{FF2B5EF4-FFF2-40B4-BE49-F238E27FC236}">
                <a16:creationId xmlns:a16="http://schemas.microsoft.com/office/drawing/2014/main" id="{F09EB9E8-00E1-4BEF-8A9C-9F7425A98ED8}"/>
              </a:ext>
            </a:extLst>
          </p:cNvPr>
          <p:cNvSpPr txBox="1">
            <a:spLocks/>
          </p:cNvSpPr>
          <p:nvPr/>
        </p:nvSpPr>
        <p:spPr>
          <a:xfrm>
            <a:off x="6053610" y="1194916"/>
            <a:ext cx="3323472" cy="4603407"/>
          </a:xfrm>
          <a:prstGeom prst="rect">
            <a:avLst/>
          </a:prstGeom>
          <a:noFill/>
        </p:spPr>
        <p:txBody>
          <a:bodyPr anchor="ctr"/>
          <a:lstStyle>
            <a:lvl1pPr marL="304838" marR="0" indent="-304838" algn="just" defTabSz="1219352" rtl="0" eaLnBrk="1" fontAlgn="auto" latinLnBrk="0" hangingPunct="1">
              <a:lnSpc>
                <a:spcPct val="90000"/>
              </a:lnSpc>
              <a:spcBef>
                <a:spcPts val="1334"/>
              </a:spcBef>
              <a:spcAft>
                <a:spcPts val="0"/>
              </a:spcAft>
              <a:buClrTx/>
              <a:buSzTx/>
              <a:buFont typeface="Arial" panose="020B0604020202020204" pitchFamily="34" charset="0"/>
              <a:buChar char="•"/>
              <a:tabLst/>
              <a:defRPr sz="20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1pPr>
            <a:lvl2pPr marL="914514"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20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2pPr>
            <a:lvl3pPr marL="1524191"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18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3pPr>
            <a:lvl4pPr marL="2133867"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14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4pPr>
            <a:lvl5pPr marL="2743543" marR="0" indent="-304838" algn="just" defTabSz="1219352" rtl="0" eaLnBrk="1" fontAlgn="auto" latinLnBrk="0" hangingPunct="1">
              <a:lnSpc>
                <a:spcPct val="90000"/>
              </a:lnSpc>
              <a:spcBef>
                <a:spcPts val="667"/>
              </a:spcBef>
              <a:spcAft>
                <a:spcPts val="0"/>
              </a:spcAft>
              <a:buClrTx/>
              <a:buSzTx/>
              <a:buFont typeface="Arial" panose="020B0604020202020204" pitchFamily="34" charset="0"/>
              <a:buChar char="•"/>
              <a:tabLst/>
              <a:defRPr sz="14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5pPr>
            <a:lvl6pPr marL="3353219"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895"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2572"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2248"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lgn="l">
              <a:buNone/>
            </a:pPr>
            <a:r>
              <a:rPr lang="en-US" dirty="0"/>
              <a:t>Our aircraft distribution has strong correlation with our GDP geographical distribution, almost 80% of it in the South, Southeast and Midwest regions.</a:t>
            </a:r>
          </a:p>
          <a:p>
            <a:pPr marL="0" indent="0" algn="l">
              <a:buNone/>
            </a:pPr>
            <a:r>
              <a:rPr lang="en-US" dirty="0"/>
              <a:t>In the last 10 years the General Aviation has started to be heavily used as part of several business, most of them connected with the agriculture expansion and major local corporations going global.</a:t>
            </a:r>
          </a:p>
        </p:txBody>
      </p:sp>
    </p:spTree>
    <p:extLst>
      <p:ext uri="{BB962C8B-B14F-4D97-AF65-F5344CB8AC3E}">
        <p14:creationId xmlns:p14="http://schemas.microsoft.com/office/powerpoint/2010/main" val="2957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04265A16-0894-4E9A-91A2-5AF4DC4EDCE3}"/>
              </a:ext>
            </a:extLst>
          </p:cNvPr>
          <p:cNvSpPr>
            <a:spLocks noGrp="1"/>
          </p:cNvSpPr>
          <p:nvPr>
            <p:ph type="title"/>
          </p:nvPr>
        </p:nvSpPr>
        <p:spPr/>
        <p:txBody>
          <a:bodyPr/>
          <a:lstStyle/>
          <a:p>
            <a:r>
              <a:rPr lang="en-US" dirty="0"/>
              <a:t>Our recent major battles and opportunities</a:t>
            </a:r>
          </a:p>
        </p:txBody>
      </p:sp>
      <p:sp>
        <p:nvSpPr>
          <p:cNvPr id="4" name="Espaço Reservado para Conteúdo 3">
            <a:extLst>
              <a:ext uri="{FF2B5EF4-FFF2-40B4-BE49-F238E27FC236}">
                <a16:creationId xmlns:a16="http://schemas.microsoft.com/office/drawing/2014/main" id="{B0BA5142-9839-42DD-8633-4F342D70364F}"/>
              </a:ext>
            </a:extLst>
          </p:cNvPr>
          <p:cNvSpPr>
            <a:spLocks noGrp="1"/>
          </p:cNvSpPr>
          <p:nvPr>
            <p:ph idx="1"/>
          </p:nvPr>
        </p:nvSpPr>
        <p:spPr>
          <a:xfrm>
            <a:off x="325164" y="1562469"/>
            <a:ext cx="5125378" cy="4603407"/>
          </a:xfrm>
        </p:spPr>
        <p:txBody>
          <a:bodyPr/>
          <a:lstStyle/>
          <a:p>
            <a:pPr algn="l"/>
            <a:r>
              <a:rPr lang="en-US" dirty="0"/>
              <a:t>Along the last decades we worked hard to make the general aviation operationally feasible in Brasil</a:t>
            </a:r>
          </a:p>
          <a:p>
            <a:pPr lvl="1" algn="l"/>
            <a:endParaRPr lang="en-US" dirty="0"/>
          </a:p>
          <a:p>
            <a:pPr lvl="1" algn="l"/>
            <a:r>
              <a:rPr lang="en-US" dirty="0"/>
              <a:t>Despite the obvious strategic asset that the general aviation represents in a country like ours, we struggle very much to keep general aviation alive</a:t>
            </a:r>
          </a:p>
          <a:p>
            <a:pPr lvl="1" algn="l"/>
            <a:endParaRPr lang="en-US" dirty="0"/>
          </a:p>
          <a:p>
            <a:pPr lvl="1" algn="l"/>
            <a:r>
              <a:rPr lang="en-US" dirty="0"/>
              <a:t>Avoid (or, most of the time, invest all our time to fix what came out of the blue from the authorities) disproportional regulation in all dimensions: pilot certification, aircraft ownership, access to airports and the airspace</a:t>
            </a:r>
          </a:p>
          <a:p>
            <a:pPr lvl="1" algn="l"/>
            <a:endParaRPr lang="en-US" dirty="0"/>
          </a:p>
          <a:p>
            <a:pPr lvl="1" algn="l"/>
            <a:r>
              <a:rPr lang="en-US" dirty="0"/>
              <a:t>Protect against more and more taxation on every single angle of owning and operating a private aircraft</a:t>
            </a:r>
          </a:p>
          <a:p>
            <a:pPr lvl="1" algn="l"/>
            <a:endParaRPr lang="en-US" dirty="0"/>
          </a:p>
        </p:txBody>
      </p:sp>
      <p:sp>
        <p:nvSpPr>
          <p:cNvPr id="5" name="Espaço Reservado para Conteúdo 3">
            <a:extLst>
              <a:ext uri="{FF2B5EF4-FFF2-40B4-BE49-F238E27FC236}">
                <a16:creationId xmlns:a16="http://schemas.microsoft.com/office/drawing/2014/main" id="{9193CBF0-C23A-4533-BBC8-8823FA5AFABC}"/>
              </a:ext>
            </a:extLst>
          </p:cNvPr>
          <p:cNvSpPr txBox="1">
            <a:spLocks/>
          </p:cNvSpPr>
          <p:nvPr/>
        </p:nvSpPr>
        <p:spPr>
          <a:xfrm>
            <a:off x="6304622" y="1580397"/>
            <a:ext cx="5125378" cy="4603407"/>
          </a:xfrm>
          <a:prstGeom prst="rect">
            <a:avLst/>
          </a:prstGeom>
        </p:spPr>
        <p:txBody>
          <a:bodyPr vert="horz" lIns="91440" tIns="45720" rIns="91440" bIns="45720" rtlCol="0">
            <a:normAutofit lnSpcReduction="10000"/>
          </a:bodyPr>
          <a:lstStyle>
            <a:lvl1pPr marL="304838" marR="0" indent="-304838" algn="just" defTabSz="1219352" rtl="0" eaLnBrk="1" fontAlgn="auto" latinLnBrk="0" hangingPunct="1">
              <a:lnSpc>
                <a:spcPct val="90000"/>
              </a:lnSpc>
              <a:spcBef>
                <a:spcPts val="1334"/>
              </a:spcBef>
              <a:spcAft>
                <a:spcPts val="0"/>
              </a:spcAft>
              <a:buClrTx/>
              <a:buSzTx/>
              <a:buFont typeface="Wingdings" panose="05000000000000000000" pitchFamily="2" charset="2"/>
              <a:buChar char="§"/>
              <a:tabLst/>
              <a:defRPr sz="16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1pPr>
            <a:lvl2pPr marL="914514" marR="0" indent="-304838" algn="just" defTabSz="1219352" rtl="0" eaLnBrk="1" fontAlgn="auto" latinLnBrk="0" hangingPunct="1">
              <a:lnSpc>
                <a:spcPct val="90000"/>
              </a:lnSpc>
              <a:spcBef>
                <a:spcPts val="667"/>
              </a:spcBef>
              <a:spcAft>
                <a:spcPts val="0"/>
              </a:spcAft>
              <a:buClrTx/>
              <a:buSzTx/>
              <a:buFont typeface="Wingdings" panose="05000000000000000000" pitchFamily="2" charset="2"/>
              <a:buChar char="§"/>
              <a:tabLst/>
              <a:defRPr sz="14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2pPr>
            <a:lvl3pPr marL="1524191" marR="0" indent="-304838" algn="just" defTabSz="1219352" rtl="0" eaLnBrk="1" fontAlgn="auto" latinLnBrk="0" hangingPunct="1">
              <a:lnSpc>
                <a:spcPct val="90000"/>
              </a:lnSpc>
              <a:spcBef>
                <a:spcPts val="667"/>
              </a:spcBef>
              <a:spcAft>
                <a:spcPts val="0"/>
              </a:spcAft>
              <a:buClrTx/>
              <a:buSzTx/>
              <a:buFont typeface="Wingdings" panose="05000000000000000000" pitchFamily="2" charset="2"/>
              <a:buChar char="§"/>
              <a:tabLst/>
              <a:defRPr sz="120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3pPr>
            <a:lvl4pPr marL="2133867" marR="0" indent="-304838" algn="just" defTabSz="1219352" rtl="0" eaLnBrk="1" fontAlgn="auto" latinLnBrk="0" hangingPunct="1">
              <a:lnSpc>
                <a:spcPct val="90000"/>
              </a:lnSpc>
              <a:spcBef>
                <a:spcPts val="667"/>
              </a:spcBef>
              <a:spcAft>
                <a:spcPts val="0"/>
              </a:spcAft>
              <a:buClrTx/>
              <a:buSzTx/>
              <a:buFont typeface="Wingdings" panose="05000000000000000000" pitchFamily="2" charset="2"/>
              <a:buChar char="§"/>
              <a:tabLst/>
              <a:defRPr sz="105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4pPr>
            <a:lvl5pPr marL="2743543" marR="0" indent="-304838" algn="just" defTabSz="1219352" rtl="0" eaLnBrk="1" fontAlgn="auto" latinLnBrk="0" hangingPunct="1">
              <a:lnSpc>
                <a:spcPct val="90000"/>
              </a:lnSpc>
              <a:spcBef>
                <a:spcPts val="667"/>
              </a:spcBef>
              <a:spcAft>
                <a:spcPts val="0"/>
              </a:spcAft>
              <a:buClrTx/>
              <a:buSzTx/>
              <a:buFont typeface="Wingdings" panose="05000000000000000000" pitchFamily="2" charset="2"/>
              <a:buChar char="§"/>
              <a:tabLst/>
              <a:defRPr sz="1050" kern="1200">
                <a:solidFill>
                  <a:schemeClr val="tx1"/>
                </a:solidFill>
                <a:latin typeface="Avenir Medium" panose="02000603020000020003" pitchFamily="2" charset="0"/>
                <a:ea typeface="Verdana" panose="020B0604030504040204" pitchFamily="34" charset="0"/>
                <a:cs typeface="Avenir Medium" panose="02000603020000020003" pitchFamily="2" charset="0"/>
              </a:defRPr>
            </a:lvl5pPr>
            <a:lvl6pPr marL="3353219"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895"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2572"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2248" indent="-304838" algn="l" defTabSz="1219352"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algn="l"/>
            <a:r>
              <a:rPr lang="en-US" dirty="0"/>
              <a:t>Our main opportunities for now</a:t>
            </a:r>
          </a:p>
          <a:p>
            <a:pPr lvl="1" algn="l"/>
            <a:endParaRPr lang="en-US" dirty="0"/>
          </a:p>
          <a:p>
            <a:pPr lvl="1" algn="l"/>
            <a:r>
              <a:rPr lang="en-US" dirty="0"/>
              <a:t>Access to airports – the combination of wrong incentives with fragile regulation to protect access for the general aviation -  is threatening our business via access blocking (costs + operation slots + parking restrictions)</a:t>
            </a:r>
          </a:p>
          <a:p>
            <a:pPr lvl="1" algn="l"/>
            <a:endParaRPr lang="en-US" dirty="0"/>
          </a:p>
          <a:p>
            <a:pPr lvl="1" algn="l"/>
            <a:r>
              <a:rPr lang="en-US" dirty="0"/>
              <a:t>Support flourishing of private airports dedicated to general aviation</a:t>
            </a:r>
          </a:p>
          <a:p>
            <a:pPr lvl="1" algn="l"/>
            <a:endParaRPr lang="en-US" dirty="0"/>
          </a:p>
          <a:p>
            <a:pPr lvl="1" algn="l"/>
            <a:r>
              <a:rPr lang="en-US" dirty="0"/>
              <a:t>Liberalize and amplify the fuel distribution through self-services pumps </a:t>
            </a:r>
          </a:p>
          <a:p>
            <a:pPr lvl="1" algn="l"/>
            <a:endParaRPr lang="en-US" dirty="0"/>
          </a:p>
          <a:p>
            <a:pPr lvl="1" algn="l"/>
            <a:r>
              <a:rPr lang="en-US" dirty="0"/>
              <a:t>Opening the Brazilian flight plan system to all market of navigation apps</a:t>
            </a:r>
          </a:p>
          <a:p>
            <a:pPr lvl="1" algn="l"/>
            <a:endParaRPr lang="en-US" dirty="0"/>
          </a:p>
          <a:p>
            <a:pPr lvl="1" algn="l"/>
            <a:r>
              <a:rPr lang="en-US" dirty="0"/>
              <a:t>Be prepared for the next aircrafts generation penetration (E-</a:t>
            </a:r>
            <a:r>
              <a:rPr lang="en-US" dirty="0" err="1"/>
              <a:t>VTols</a:t>
            </a:r>
            <a:r>
              <a:rPr lang="en-US" dirty="0"/>
              <a:t>, Drones, AI…)</a:t>
            </a:r>
          </a:p>
          <a:p>
            <a:pPr lvl="1" algn="l"/>
            <a:endParaRPr lang="en-US" dirty="0"/>
          </a:p>
        </p:txBody>
      </p:sp>
    </p:spTree>
    <p:extLst>
      <p:ext uri="{BB962C8B-B14F-4D97-AF65-F5344CB8AC3E}">
        <p14:creationId xmlns:p14="http://schemas.microsoft.com/office/powerpoint/2010/main" val="3549504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8DBAC813-6B67-45FB-9C3B-C29044E04487}"/>
              </a:ext>
            </a:extLst>
          </p:cNvPr>
          <p:cNvSpPr>
            <a:spLocks noGrp="1"/>
          </p:cNvSpPr>
          <p:nvPr>
            <p:ph type="title"/>
          </p:nvPr>
        </p:nvSpPr>
        <p:spPr>
          <a:xfrm>
            <a:off x="714527" y="2796600"/>
            <a:ext cx="10764533" cy="632400"/>
          </a:xfrm>
        </p:spPr>
        <p:txBody>
          <a:bodyPr/>
          <a:lstStyle/>
          <a:p>
            <a:pPr algn="ctr"/>
            <a:r>
              <a:rPr lang="en-US"/>
              <a:t>Thank you!</a:t>
            </a:r>
          </a:p>
        </p:txBody>
      </p:sp>
    </p:spTree>
    <p:extLst>
      <p:ext uri="{BB962C8B-B14F-4D97-AF65-F5344CB8AC3E}">
        <p14:creationId xmlns:p14="http://schemas.microsoft.com/office/powerpoint/2010/main" val="3907121003"/>
      </p:ext>
    </p:extLst>
  </p:cSld>
  <p:clrMapOvr>
    <a:masterClrMapping/>
  </p:clrMapOvr>
</p:sld>
</file>

<file path=ppt/theme/theme1.xml><?xml version="1.0" encoding="utf-8"?>
<a:theme xmlns:a="http://schemas.openxmlformats.org/drawingml/2006/main" name="WTT Theme Aug 17">
  <a:themeElements>
    <a:clrScheme name="WTT Theme Aug 17">
      <a:dk1>
        <a:srgbClr val="000000"/>
      </a:dk1>
      <a:lt1>
        <a:srgbClr val="FFFFFF"/>
      </a:lt1>
      <a:dk2>
        <a:srgbClr val="8A9892"/>
      </a:dk2>
      <a:lt2>
        <a:srgbClr val="E30513"/>
      </a:lt2>
      <a:accent1>
        <a:srgbClr val="28AEAA"/>
      </a:accent1>
      <a:accent2>
        <a:srgbClr val="05527B"/>
      </a:accent2>
      <a:accent3>
        <a:srgbClr val="1E8BEB"/>
      </a:accent3>
      <a:accent4>
        <a:srgbClr val="1EEB7E"/>
      </a:accent4>
      <a:accent5>
        <a:srgbClr val="FF914C"/>
      </a:accent5>
      <a:accent6>
        <a:srgbClr val="219B8B"/>
      </a:accent6>
      <a:hlink>
        <a:srgbClr val="E30513"/>
      </a:hlink>
      <a:folHlink>
        <a:srgbClr val="1E8BEB"/>
      </a:folHlink>
    </a:clrScheme>
    <a:fontScheme name="Custom 3">
      <a:majorFont>
        <a:latin typeface="Bookman Old Style"/>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TT Theme Aug 17" id="{D8613D18-4888-4E27-A548-5EB0785E3D60}" vid="{97BDECA9-2C15-4C68-948D-D2779DB63E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518</Words>
  <Application>Microsoft Office PowerPoint</Application>
  <PresentationFormat>Custom</PresentationFormat>
  <Paragraphs>42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Avenir Book</vt:lpstr>
      <vt:lpstr>Avenir Heavy</vt:lpstr>
      <vt:lpstr>Avenir Medium</vt:lpstr>
      <vt:lpstr>Calibri</vt:lpstr>
      <vt:lpstr>Dosis</vt:lpstr>
      <vt:lpstr>Wingdings</vt:lpstr>
      <vt:lpstr>WTT Theme Aug 17</vt:lpstr>
      <vt:lpstr>AOPA Brasil: a brief overview</vt:lpstr>
      <vt:lpstr>AOPA Brasil at a glance</vt:lpstr>
      <vt:lpstr>Brazilian Aviation in Figures</vt:lpstr>
      <vt:lpstr>PowerPoint Presentation</vt:lpstr>
      <vt:lpstr>Our recent major battles and opportunities</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2018-05-08T19:35:04Z</dcterms:created>
  <dcterms:modified xsi:type="dcterms:W3CDTF">2024-05-06T19:09:02Z</dcterms:modified>
</cp:coreProperties>
</file>